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4" r:id="rId6"/>
    <p:sldId id="261" r:id="rId7"/>
    <p:sldId id="263" r:id="rId8"/>
    <p:sldId id="262" r:id="rId9"/>
    <p:sldId id="268" r:id="rId10"/>
    <p:sldId id="267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2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1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8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5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1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2555-6966-42A4-8164-6DCA75DE5CE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51FD80A4F4982F5141DDAE7D453C416127B9066393C338BFEAF22AC42018994558C811AEF31BD9C6D98CB19D884431F6845E10CB1C6260Be119J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9276A4634D1CF14132AD67066FE7199BE1ACCBC2F34BC53A8C111B175AE776D7C601D824F8C1B3386A8AAA0D434EB3CF062F9992D0F58E7DDfFI" TargetMode="External"/><Relationship Id="rId2" Type="http://schemas.openxmlformats.org/officeDocument/2006/relationships/hyperlink" Target="consultantplus://offline/ref=E9276A4634D1CF14132AD67066FE7199BE1ACCBC2F34BC53A8C111B175AE776D7C601D824F8C1B3B80A8AAA0D434EB3CF062F9992D0F58E7DDfFI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C700DA84C3E744B647965F0C8981379D33880E3EF6CF8327EA4F54CF1D313B3206D03813594016B67265C447A665C03D163E3ADCFA549CBX7A5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949873" y="1412776"/>
            <a:ext cx="5400600" cy="4320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ОРГАН МЕСТНОГО САМОУПРАВЛЕНИ</a:t>
            </a:r>
            <a:r>
              <a:rPr lang="ru-RU" sz="1600" b="1" dirty="0" smtClean="0"/>
              <a:t>Я</a:t>
            </a:r>
            <a:endParaRPr lang="ru-RU" sz="1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2174534"/>
            <a:ext cx="2495111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Создание 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муниципальной комиссии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5401" y="2961960"/>
            <a:ext cx="2598407" cy="14751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состава муниципальной комиссии </a:t>
            </a:r>
            <a:r>
              <a:rPr lang="ru-RU" sz="1400" dirty="0" smtClean="0">
                <a:latin typeface="Bookman Old Style" panose="02050604050505020204" pitchFamily="18" charset="0"/>
              </a:rPr>
              <a:t>из числа представителей: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19872" y="2290133"/>
            <a:ext cx="5544616" cy="99409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 плана мероприяти</a:t>
            </a:r>
            <a:r>
              <a:rPr lang="ru-RU" sz="1600" b="1" dirty="0" smtClean="0">
                <a:latin typeface="Bookman Old Style" panose="02050604050505020204" pitchFamily="18" charset="0"/>
              </a:rPr>
              <a:t>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жилых помещений инвалидов и общего имущества в многоквартирных домах, в которых проживают инвалиды, с учетом потребностей инвалидов и обеспечения условий их доступности для инвалидов, включающего в себя: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450912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муниципального жилищного контроля;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местного самоуправления, в том числе в сфере социальной защиты населения, архитектуры и градостроительства;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общественных объединений инвалидов.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362586" y="1968420"/>
            <a:ext cx="288032" cy="17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57409" y="1968420"/>
            <a:ext cx="197533" cy="229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9872" y="3356992"/>
            <a:ext cx="55446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характеристиках жилого помещения инвалида, общего имущества в многоквартирном доме (технический паспорт (технический план), кадастровый паспорт и иные документы);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признании гражданина инвалидом, в том числе выписки из акта МСЭ;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визуального, технического осмотра жилого помещения инвалида, общего имущества в многоквартирном доме, при необходимости проведение дополнительных обследований, испытаний несущих конструкций жилого здания;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беседы с инвалидом в целях выявления его конкретных потребностей в отношении приспособления жилого помещения;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Оценка необходимости и возможности приспособления жилого помещения инвалида и общего имущества в многоквартирном доме с учетом потребностей инвалида и обеспечения условий их доступности для инвалида.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2915816" y="4581128"/>
            <a:ext cx="5279004" cy="1440160"/>
          </a:xfrm>
          <a:prstGeom prst="wedgeRoundRectCallout">
            <a:avLst>
              <a:gd name="adj1" fmla="val -64052"/>
              <a:gd name="adj2" fmla="val -186480"/>
              <a:gd name="adj3" fmla="val 16667"/>
            </a:avLst>
          </a:prstGeom>
          <a:solidFill>
            <a:schemeClr val="accent5">
              <a:lumMod val="50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приспособление с учетом потребностей инвалидов и обеспечения условий доступности для инвалидов жилых помещений и общего имущества в многоквартирных домах, в которых проживают инвалиды</a:t>
            </a:r>
          </a:p>
        </p:txBody>
      </p:sp>
    </p:spTree>
    <p:extLst>
      <p:ext uri="{BB962C8B-B14F-4D97-AF65-F5344CB8AC3E}">
        <p14:creationId xmlns:p14="http://schemas.microsoft.com/office/powerpoint/2010/main" val="3169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Изменения в ЖИЛИЩНЫЙ КОДЕКС РФ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Глава 6. ОБЩЕЕ ИМУЩЕСТВО СОБСТВЕННИКОВ </a:t>
            </a:r>
            <a:r>
              <a:rPr lang="ru-RU" sz="1400" b="1" dirty="0" smtClean="0">
                <a:latin typeface="Bookman Old Style" panose="02050604050505020204" pitchFamily="18" charset="0"/>
              </a:rPr>
              <a:t>ПОМЕЩЕНИЙ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ДОМЕ. ОБЩЕЕ СОБРАНИЕ ТАКИХ СОБСТВЕННИКОВ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Статья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36. Право собственности на общее имущество собственников помещений в многоквартирном доме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1</a:t>
            </a:r>
            <a:r>
              <a:rPr lang="ru-RU" sz="1400" dirty="0">
                <a:latin typeface="Bookman Old Style" panose="02050604050505020204" pitchFamily="18" charset="0"/>
              </a:rPr>
              <a:t>. </a:t>
            </a:r>
            <a:r>
              <a:rPr lang="ru-RU" sz="1400" b="1" dirty="0">
                <a:latin typeface="Bookman Old Style" panose="02050604050505020204" pitchFamily="18" charset="0"/>
              </a:rPr>
              <a:t>Собственникам</a:t>
            </a:r>
            <a:r>
              <a:rPr lang="ru-RU" sz="1400" dirty="0">
                <a:latin typeface="Bookman Old Style" panose="02050604050505020204" pitchFamily="18" charset="0"/>
              </a:rPr>
              <a:t> помещений в многоквартирном доме </a:t>
            </a:r>
            <a:r>
              <a:rPr lang="ru-RU" sz="1400" b="1" dirty="0">
                <a:latin typeface="Bookman Old Style" panose="02050604050505020204" pitchFamily="18" charset="0"/>
              </a:rPr>
              <a:t>принадлежит</a:t>
            </a:r>
            <a:r>
              <a:rPr lang="ru-RU" sz="1400" dirty="0">
                <a:latin typeface="Bookman Old Style" panose="02050604050505020204" pitchFamily="18" charset="0"/>
              </a:rPr>
              <a:t> на праве общей долевой собственности </a:t>
            </a:r>
            <a:r>
              <a:rPr lang="ru-RU" sz="1400" b="1" dirty="0">
                <a:latin typeface="Bookman Old Style" panose="02050604050505020204" pitchFamily="18" charset="0"/>
              </a:rPr>
              <a:t>общее имущество в многоквартирном доме</a:t>
            </a:r>
            <a:r>
              <a:rPr lang="ru-RU" sz="1400" dirty="0">
                <a:latin typeface="Bookman Old Style" panose="02050604050505020204" pitchFamily="18" charset="0"/>
              </a:rPr>
              <a:t>, а именно: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1) помещения в данном доме, не являющиеся частями квартир и предназначенные для обслуживания более одного помещения в данном доме, в том числе межквартирные лестничные площадки, лестницы, лифты, лифтовые и иные шахты, коридоры, </a:t>
            </a:r>
            <a:r>
              <a:rPr lang="ru-RU" sz="1400" dirty="0" smtClean="0">
                <a:latin typeface="Bookman Old Style" panose="02050604050505020204" pitchFamily="18" charset="0"/>
              </a:rPr>
              <a:t>…..;</a:t>
            </a:r>
            <a:endParaRPr lang="ru-RU" sz="1400" dirty="0">
              <a:latin typeface="Bookman Old Style" panose="02050604050505020204" pitchFamily="18" charset="0"/>
            </a:endParaRP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3) </a:t>
            </a:r>
            <a:r>
              <a:rPr lang="ru-RU" sz="1400" dirty="0" smtClean="0">
                <a:latin typeface="Bookman Old Style" panose="02050604050505020204" pitchFamily="18" charset="0"/>
              </a:rPr>
              <a:t>…, </a:t>
            </a:r>
            <a:r>
              <a:rPr lang="ru-RU" sz="1400" dirty="0">
                <a:latin typeface="Bookman Old Style" panose="02050604050505020204" pitchFamily="18" charset="0"/>
              </a:rPr>
              <a:t>ограждающие несущие и ненесущие конструкции данного дома, механическое, электрическое, санитарно-техническое и другое оборудование (в том числе конструкции и (или) иное оборудование, предназначенные для обеспечения беспрепятственного доступа инвалидов к помещениям в многоквартирном доме), находящееся в данном доме за пределами или внутри помещений и обслуживающее более одного помещения;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3. Уменьшение размера общего имущества в многоквартирном доме возможно 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только с согласия всех собственников </a:t>
            </a:r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помещений в данном доме путем его реконструкции.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4.1. </a:t>
            </a:r>
            <a:r>
              <a:rPr lang="ru-RU" sz="1400" b="1" dirty="0">
                <a:latin typeface="Bookman Old Style" panose="02050604050505020204" pitchFamily="18" charset="0"/>
              </a:rPr>
              <a:t>Приспособление общего имущества в многоквартирном доме для обеспечения беспрепятственного доступа инвалидов </a:t>
            </a:r>
            <a:r>
              <a:rPr lang="ru-RU" sz="1400" dirty="0">
                <a:latin typeface="Bookman Old Style" panose="02050604050505020204" pitchFamily="18" charset="0"/>
              </a:rPr>
              <a:t>к помещениям в многоквартирном доме согласно требованиям, указанным </a:t>
            </a:r>
            <a:r>
              <a:rPr lang="ru-RU" sz="1400" dirty="0" smtClean="0">
                <a:latin typeface="Bookman Old Style" panose="02050604050505020204" pitchFamily="18" charset="0"/>
              </a:rPr>
              <a:t>в части 3 статьи 15 настоящего Кодекса,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ДОПУСКАЕТСЯ БЕЗ РАЗРЕШЕНИЯ 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общего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собрания собственников помещений в многоквартирном доме </a:t>
            </a:r>
            <a:r>
              <a:rPr lang="ru-RU" sz="14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ТОЛЬКО В СЛУЧАЕ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,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если такое приспособление осуществляется без привлечения денежных средств указанных собственников.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7308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40216"/>
            <a:ext cx="8640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Правительства РФ от 13.08.2006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491</a:t>
            </a:r>
            <a:r>
              <a:rPr lang="ru-RU" sz="1400" dirty="0" smtClean="0">
                <a:latin typeface="Bookman Old Style" panose="02050604050505020204" pitchFamily="18" charset="0"/>
              </a:rPr>
              <a:t> (</a:t>
            </a:r>
            <a:r>
              <a:rPr lang="ru-RU" sz="1200" dirty="0" smtClean="0">
                <a:latin typeface="Bookman Old Style" panose="02050604050505020204" pitchFamily="18" charset="0"/>
              </a:rPr>
              <a:t>ред</a:t>
            </a:r>
            <a:r>
              <a:rPr lang="ru-RU" sz="1200" dirty="0">
                <a:latin typeface="Bookman Old Style" panose="02050604050505020204" pitchFamily="18" charset="0"/>
              </a:rPr>
              <a:t>. от 12.10.2018)</a:t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Правил содержания общего имущества в многоквартирном доме и правил изменения размера платы за содержание жилого помещения в случае оказания услуг и выполнения работ по управлению, содержанию и ремонту общего имущества в многоквартирном доме ненадлежащего качества и (или) с перерывами, </a:t>
            </a:r>
            <a:r>
              <a:rPr lang="ru-RU" sz="1200" dirty="0" smtClean="0">
                <a:latin typeface="Bookman Old Style" panose="02050604050505020204" pitchFamily="18" charset="0"/>
              </a:rPr>
              <a:t>превышающими установленную продолжительность»: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8793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I. ОПРЕДЕЛЕНИЕ СОСТАВА ОБЩЕГО ИМУЩЕСТВА</a:t>
            </a:r>
          </a:p>
          <a:p>
            <a:pPr algn="just"/>
            <a:r>
              <a:rPr lang="ru-RU" sz="1200" dirty="0" smtClean="0">
                <a:latin typeface="Bookman Old Style" panose="02050604050505020204" pitchFamily="18" charset="0"/>
              </a:rPr>
              <a:t>1</a:t>
            </a:r>
            <a:r>
              <a:rPr lang="ru-RU" sz="1200" dirty="0">
                <a:latin typeface="Bookman Old Style" panose="02050604050505020204" pitchFamily="18" charset="0"/>
              </a:rPr>
              <a:t>. Состав общего имущества определяется: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2. В состав общего имущества включаются: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д) механическое, электрическое, санитарно-техническое и иное оборудование,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 том числе конструкции и (или) иное оборудование, предназначенное для обеспечения беспрепятственного доступа инвалидов в помещения многоквартирного дома (далее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оборудование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для инвалидов и иных маломобильных групп населения)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ru-RU" sz="1200" dirty="0">
                <a:latin typeface="Bookman Old Style" panose="02050604050505020204" pitchFamily="18" charset="0"/>
              </a:rPr>
              <a:t> находящееся в многоквартирном доме за пределами или внутри помещений и обслуживающее более одного жилого и (или) нежилого помещения (квартиры</a:t>
            </a:r>
            <a:r>
              <a:rPr lang="ru-RU" sz="1200" dirty="0" smtClean="0">
                <a:latin typeface="Bookman Old Style" panose="02050604050505020204" pitchFamily="18" charset="0"/>
              </a:rPr>
              <a:t>);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670" y="355850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anose="02050604050505020204" pitchFamily="18" charset="0"/>
              </a:rPr>
              <a:t>II. ТРЕБОВАНИЯ К СОДЕРЖАНИЮ ОБЩЕГО ИМУЩЕСТВА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10.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Общее имущество должно содержаться в соответствии с требованиями законодательства Российской Федерации</a:t>
            </a:r>
            <a:r>
              <a:rPr lang="ru-RU" sz="1200" dirty="0">
                <a:latin typeface="Bookman Old Style" panose="02050604050505020204" pitchFamily="18" charset="0"/>
              </a:rPr>
              <a:t> (в том числе о санитарно-эпидемиологическом благополучии населения, техническом регулировании, защите прав потребителей) в состоянии,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обеспечивающем: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доступность пользования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жилыми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и (или) нежилыми помещениями,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помещениями общего пользования</a:t>
            </a:r>
            <a:r>
              <a:rPr lang="ru-RU" sz="1200" dirty="0">
                <a:latin typeface="Bookman Old Style" panose="02050604050505020204" pitchFamily="18" charset="0"/>
              </a:rPr>
              <a:t>, а также земельным участком, на котором расположен многоквартирный дом,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для инвалидов и иных маломобильных групп населения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24. Сведения о составе и состоянии общего имущества отражаются в технической документации на многоквартирный дом. Техническая документация на многоквартирный дом включает в себя: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акты осмотра, проверки состояния (испытания) инженерных коммуникаций, приборов учета, механического, электрического, санитарно-технического и иного оборудования,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оборудования для инвалидов и иных маломобильных групп населения,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обслуживающего более одного помещения в многоквартирном доме, конструктивных частей многоквартирного дома (крыши, ограждающих несущих и ненесущих конструкций многоквартирного дома, объектов, расположенных на земельном участке, и других частей общего имущества) на соответствие их эксплуатационных качеств установленным требованиям, журнал осмотра;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4193" y="260648"/>
            <a:ext cx="8228287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055" y="908720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Правительства РФ от 03.04.2013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290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dirty="0">
                <a:latin typeface="Bookman Old Style" panose="02050604050505020204" pitchFamily="18" charset="0"/>
              </a:rPr>
              <a:t>(ред. от 27.03.2018</a:t>
            </a:r>
            <a:r>
              <a:rPr lang="ru-RU" sz="1400" dirty="0" smtClean="0">
                <a:latin typeface="Bookman Old Style" panose="02050604050505020204" pitchFamily="18" charset="0"/>
              </a:rPr>
              <a:t>) «О </a:t>
            </a:r>
            <a:r>
              <a:rPr lang="ru-RU" sz="1400" dirty="0">
                <a:latin typeface="Bookman Old Style" panose="02050604050505020204" pitchFamily="18" charset="0"/>
              </a:rPr>
              <a:t>минимальном перечне услуг и работ, необходимых для обеспечения надлежащего содержания общего имущества в многоквартирном доме, и порядке их оказания и </a:t>
            </a:r>
            <a:r>
              <a:rPr lang="ru-RU" sz="1400" dirty="0" smtClean="0">
                <a:latin typeface="Bookman Old Style" panose="02050604050505020204" pitchFamily="18" charset="0"/>
              </a:rPr>
              <a:t>выполнения»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449127">
            <a:off x="347692" y="1735020"/>
            <a:ext cx="8145642" cy="954107"/>
          </a:xfrm>
          <a:custGeom>
            <a:avLst/>
            <a:gdLst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0 w 8145642"/>
              <a:gd name="connsiteY3" fmla="*/ 1169551 h 1169551"/>
              <a:gd name="connsiteX4" fmla="*/ 0 w 8145642"/>
              <a:gd name="connsiteY4" fmla="*/ 0 h 1169551"/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8546 w 8145642"/>
              <a:gd name="connsiteY3" fmla="*/ 1169551 h 1169551"/>
              <a:gd name="connsiteX4" fmla="*/ 0 w 8145642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5642" h="1169551">
                <a:moveTo>
                  <a:pt x="0" y="0"/>
                </a:moveTo>
                <a:lnTo>
                  <a:pt x="8145642" y="0"/>
                </a:lnTo>
                <a:lnTo>
                  <a:pt x="8145642" y="1169551"/>
                </a:lnTo>
                <a:lnTo>
                  <a:pt x="8546" y="1169551"/>
                </a:lnTo>
                <a:cubicBezTo>
                  <a:pt x="5697" y="779701"/>
                  <a:pt x="2849" y="389850"/>
                  <a:pt x="0" y="0"/>
                </a:cubicBezTo>
                <a:close/>
              </a:path>
            </a:pathLst>
          </a:custGeom>
          <a:scene3d>
            <a:camera prst="obliqueTop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Bookman Old Style" panose="02050604050505020204" pitchFamily="18" charset="0"/>
              </a:rPr>
              <a:t>3. Перечень услуг и работ в отношении каждого многоквартирного дома определяется с </a:t>
            </a:r>
            <a:r>
              <a:rPr lang="ru-RU" sz="1400" dirty="0" smtClean="0">
                <a:latin typeface="Bookman Old Style" panose="02050604050505020204" pitchFamily="18" charset="0"/>
              </a:rPr>
              <a:t>учетом: а</a:t>
            </a:r>
            <a:r>
              <a:rPr lang="ru-RU" sz="1400" dirty="0">
                <a:latin typeface="Bookman Old Style" panose="02050604050505020204" pitchFamily="18" charset="0"/>
              </a:rPr>
              <a:t>) конструктивных элементов многоквартирного дома,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конструкций и (или) иного оборудования, предназначенного для обеспечения условий доступности для инвалидов помещения многоквартирного дома;</a:t>
            </a:r>
          </a:p>
        </p:txBody>
      </p:sp>
      <p:sp>
        <p:nvSpPr>
          <p:cNvPr id="5" name="Прямоугольник 4"/>
          <p:cNvSpPr/>
          <p:nvPr/>
        </p:nvSpPr>
        <p:spPr>
          <a:xfrm rot="21447211">
            <a:off x="321274" y="2824233"/>
            <a:ext cx="8474505" cy="2215991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МИНИМАЛЬНЫЙ </a:t>
            </a:r>
            <a:r>
              <a:rPr lang="ru-RU" sz="1300" dirty="0" smtClean="0">
                <a:latin typeface="Bookman Old Style" panose="02050604050505020204" pitchFamily="18" charset="0"/>
              </a:rPr>
              <a:t>ПЕРЕЧЕНЬ УСЛУГ </a:t>
            </a:r>
            <a:r>
              <a:rPr lang="ru-RU" sz="1300" dirty="0">
                <a:latin typeface="Bookman Old Style" panose="02050604050505020204" pitchFamily="18" charset="0"/>
              </a:rPr>
              <a:t>И РАБОТ, НЕОБХОДИМЫХ ДЛЯ О</a:t>
            </a:r>
            <a:r>
              <a:rPr lang="ru-RU" sz="1300" dirty="0" smtClean="0">
                <a:latin typeface="Bookman Old Style" panose="02050604050505020204" pitchFamily="18" charset="0"/>
              </a:rPr>
              <a:t>БЕСПЕЧЕНИЯ НАДЛЕЖАЩЕГО СОДЕРЖАНИЯ </a:t>
            </a:r>
            <a:r>
              <a:rPr lang="ru-RU" sz="1300" dirty="0">
                <a:latin typeface="Bookman Old Style" panose="02050604050505020204" pitchFamily="18" charset="0"/>
              </a:rPr>
              <a:t>ОБЩЕГО ИМУЩЕСТВА В МНОГОКВАРТИРНОМ ДОМЕ</a:t>
            </a:r>
          </a:p>
          <a:p>
            <a:r>
              <a:rPr lang="ru-RU" sz="1400" b="1" dirty="0">
                <a:latin typeface="Bookman Old Style" panose="02050604050505020204" pitchFamily="18" charset="0"/>
              </a:rPr>
              <a:t>III. Работы и услуги по содержанию иного общего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29. Проверка состояния и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 необходимости выполнение работ по восстановлению конструкций и (или) иного оборудования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предназначенного для обеспечения условий доступности для инвалидов помещения многоквартирного дома.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30</a:t>
            </a:r>
            <a:r>
              <a:rPr lang="ru-RU" sz="1400" dirty="0">
                <a:latin typeface="Bookman Old Style" panose="02050604050505020204" pitchFamily="18" charset="0"/>
              </a:rPr>
              <a:t>. Работы и услуги, предусмотренные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2"/>
              </a:rPr>
              <a:t>разделами I и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II настоящего перечня, которые могут повлиять на обеспечение условий доступности для инвалидов помещения многоквартирного дома, выполняются с учетом обеспечения такого доступа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.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33763">
            <a:off x="666427" y="5136123"/>
            <a:ext cx="8099175" cy="1354217"/>
          </a:xfrm>
          <a:prstGeom prst="rect">
            <a:avLst/>
          </a:prstGeom>
          <a:scene3d>
            <a:camera prst="obliqueBottom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300" b="1" dirty="0" smtClean="0">
                <a:latin typeface="Bookman Old Style" panose="02050604050505020204" pitchFamily="18" charset="0"/>
              </a:rPr>
              <a:t>I</a:t>
            </a:r>
            <a:r>
              <a:rPr lang="ru-RU" sz="1300" b="1" dirty="0" smtClean="0">
                <a:latin typeface="Bookman Old Style" panose="02050604050505020204" pitchFamily="18" charset="0"/>
              </a:rPr>
              <a:t>II</a:t>
            </a:r>
            <a:r>
              <a:rPr lang="ru-RU" sz="1300" b="1" dirty="0">
                <a:latin typeface="Bookman Old Style" panose="02050604050505020204" pitchFamily="18" charset="0"/>
              </a:rPr>
              <a:t>. Работы и услуги по содержанию иного общего </a:t>
            </a:r>
            <a:r>
              <a:rPr lang="ru-RU" sz="13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3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23. Работы по содержанию помещений, входящих в состав общего имущества в многоквартирном доме: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сухая и влажная уборка тамбуров, холлов, коридоров, галерей, лифтовых площадок и лифтовых холлов и кабин, лестничных площадок и маршей, </a:t>
            </a:r>
            <a:r>
              <a:rPr lang="ru-RU" sz="1400" b="1" dirty="0">
                <a:latin typeface="Bookman Old Style" panose="02050604050505020204" pitchFamily="18" charset="0"/>
              </a:rPr>
              <a:t>пандусов;</a:t>
            </a:r>
          </a:p>
        </p:txBody>
      </p:sp>
    </p:spTree>
    <p:extLst>
      <p:ext uri="{BB962C8B-B14F-4D97-AF65-F5344CB8AC3E}">
        <p14:creationId xmlns:p14="http://schemas.microsoft.com/office/powerpoint/2010/main" val="40368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54" y="3309473"/>
            <a:ext cx="1966234" cy="19662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70000"/>
                    </a14:imgEffect>
                    <a14:imgEffect>
                      <a14:brightnessContrast bright="1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367">
            <a:off x="3321791" y="2135064"/>
            <a:ext cx="5404429" cy="475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5548"/>
            <a:ext cx="2421542" cy="1863452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2987824" y="1916832"/>
            <a:ext cx="864096" cy="412663"/>
          </a:xfrm>
          <a:prstGeom prst="notchedRightArrow">
            <a:avLst>
              <a:gd name="adj1" fmla="val 50000"/>
              <a:gd name="adj2" fmla="val 6331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95936" y="1623422"/>
            <a:ext cx="2880320" cy="82928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МУНИЦИПАЛЬНАЯ КОМИССИЯ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071" y="5198806"/>
            <a:ext cx="3992897" cy="11105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обследование жилого помещения инвалида и общего имущества в многоквартирном доме, в котором проживает инвалид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890016">
            <a:off x="1641988" y="2089253"/>
            <a:ext cx="1448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Заявление в муниципальную комиссию</a:t>
            </a:r>
            <a:endParaRPr lang="ru-RU" sz="1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308304" y="1610821"/>
            <a:ext cx="1071798" cy="954083"/>
          </a:xfrm>
          <a:prstGeom prst="curvedLeftArrow">
            <a:avLst>
              <a:gd name="adj1" fmla="val 23369"/>
              <a:gd name="adj2" fmla="val 48313"/>
              <a:gd name="adj3" fmla="val 31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flipH="1">
            <a:off x="355520" y="3789040"/>
            <a:ext cx="1016434" cy="948871"/>
          </a:xfrm>
          <a:prstGeom prst="curvedLeftArrow">
            <a:avLst>
              <a:gd name="adj1" fmla="val 25000"/>
              <a:gd name="adj2" fmla="val 50000"/>
              <a:gd name="adj3" fmla="val 28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44" y="1052736"/>
            <a:ext cx="8219256" cy="2880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этапы работы комиссии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6" y="2136651"/>
            <a:ext cx="6706662" cy="446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41" y="1529870"/>
            <a:ext cx="8405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АКТ ОБСЛЕДОВАНИЯ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по форме, утвержденной приказом Минстроя России от 23.11.2016 № 836/</a:t>
            </a:r>
            <a:r>
              <a:rPr lang="ru-RU" sz="1600" dirty="0" err="1" smtClean="0">
                <a:latin typeface="Bookman Old Style" panose="02050604050505020204" pitchFamily="18" charset="0"/>
              </a:rPr>
              <a:t>пр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41" y="2636911"/>
            <a:ext cx="2862618" cy="13849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339" y="452547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662063"/>
            <a:ext cx="295232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1865" y="449551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404664"/>
            <a:ext cx="8219256" cy="66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834268">
            <a:off x="2270554" y="2146128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834268">
            <a:off x="2270554" y="2146129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834268">
            <a:off x="2270554" y="2146130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20124456">
            <a:off x="7199055" y="2162484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364288">
            <a:off x="3451131" y="2147398"/>
            <a:ext cx="188492" cy="2807830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20137319">
            <a:off x="5355381" y="2098381"/>
            <a:ext cx="158412" cy="2833218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834268">
            <a:off x="2270554" y="2146131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20124456">
            <a:off x="7199053" y="2162483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68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Вывод о наличии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 в многоквартирном доме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832" y="1628799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Перечень мероприятий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87" y="3933056"/>
            <a:ext cx="83889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для включения в </a:t>
            </a:r>
            <a:r>
              <a:rPr lang="ru-RU" sz="1200" b="1" i="1" dirty="0" smtClean="0">
                <a:latin typeface="Bookman Old Style" panose="02050604050505020204" pitchFamily="18" charset="0"/>
              </a:rPr>
              <a:t>План мероприятий</a:t>
            </a:r>
            <a:r>
              <a:rPr lang="ru-RU" sz="1200" dirty="0" smtClean="0">
                <a:latin typeface="Bookman Old Style" panose="02050604050505020204" pitchFamily="18" charset="0"/>
              </a:rPr>
              <a:t> 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318" y="5517232"/>
            <a:ext cx="838327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минимального </a:t>
            </a:r>
            <a:r>
              <a:rPr lang="ru-RU" sz="12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 (постановление № 649)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4" name="Нашивка 43"/>
          <p:cNvSpPr/>
          <p:nvPr/>
        </p:nvSpPr>
        <p:spPr>
          <a:xfrm rot="5400000">
            <a:off x="4278860" y="1255800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 rot="5400000">
            <a:off x="4357543" y="2391412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 rot="5400000">
            <a:off x="4447919" y="5143576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317" y="2780928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о возможности приспособления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357543" y="2391413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4447919" y="3566579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5" y="1328520"/>
            <a:ext cx="7421935" cy="52043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56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6" grpId="0" animBg="1"/>
      <p:bldP spid="47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" y="1628800"/>
            <a:ext cx="4697224" cy="51372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86" y="404664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случае вывода об отсутствии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многоквартирном доме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без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изменения существующих несущих и ограждающих конструкций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многоквартирного дома (части дома) путем осуществления его реконструкции или капитального ремонта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657" y="2665101"/>
            <a:ext cx="7901111" cy="15323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КОМИССИЯ ВЫНОСИТ РЕШЕНИЕ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о проведении проверки 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77" y="4697418"/>
            <a:ext cx="8383273" cy="10556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ПРАВИЛА ПРОВЕРКИ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утверждены приказом Минстроя России от 28.02.2017 № 583/</a:t>
            </a:r>
            <a:r>
              <a:rPr lang="ru-RU" sz="1400" b="1" dirty="0" err="1" smtClean="0">
                <a:latin typeface="Bookman Old Style" panose="02050604050505020204" pitchFamily="18" charset="0"/>
              </a:rPr>
              <a:t>пр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58" y="404664"/>
            <a:ext cx="8542477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По результатам проверки</a:t>
            </a:r>
            <a:b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экономической целесообразности (нецелесообразности) реконструкции или капитального ремонта многоквартирного дома (части дома) </a:t>
            </a:r>
            <a:b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ПРИНИМАЕТСЯ РЕШЕНИЕ: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88" y="4997248"/>
            <a:ext cx="4140412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1291" y="2130380"/>
            <a:ext cx="4350728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Об экономической </a:t>
            </a:r>
            <a:r>
              <a:rPr lang="ru-RU" sz="1400" b="1" dirty="0" smtClean="0">
                <a:latin typeface="Bookman Old Style" panose="02050604050505020204" pitchFamily="18" charset="0"/>
              </a:rPr>
              <a:t>нецелесообразности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149900"/>
            <a:ext cx="4176463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 экономической целесообразности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2133488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660232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0320" y="5002978"/>
            <a:ext cx="4104456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 отсутствии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92080" y="2659050"/>
            <a:ext cx="3292944" cy="1224136"/>
          </a:xfrm>
          <a:prstGeom prst="wedgeRoundRectCallout">
            <a:avLst>
              <a:gd name="adj1" fmla="val -69054"/>
              <a:gd name="adj2" fmla="val 176684"/>
              <a:gd name="adj3" fmla="val 16667"/>
            </a:avLst>
          </a:prstGeom>
          <a:solidFill>
            <a:schemeClr val="accent5">
              <a:lumMod val="50000"/>
              <a:alpha val="7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Формы заключений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утверждены приказом Минстроя России от 23.11.2016 № 837/</a:t>
            </a:r>
            <a:r>
              <a:rPr lang="ru-RU" sz="16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о возможности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приспособления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 </a:t>
            </a:r>
            <a:b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dirty="0"/>
          </a:p>
        </p:txBody>
      </p:sp>
      <p:sp>
        <p:nvSpPr>
          <p:cNvPr id="3" name="Нашивка 2"/>
          <p:cNvSpPr/>
          <p:nvPr/>
        </p:nvSpPr>
        <p:spPr>
          <a:xfrm rot="5400000">
            <a:off x="4211960" y="1340768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97408"/>
            <a:ext cx="849694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Выносится комиссией на основании: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- акта обследования;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- решения комиссии об экономической целесообразности реконструкции или капитального ремонта многоквартирного дома (части дома),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4286889" y="2896297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98" y="3429000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по месту нахождения жилого помещения инвалида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для принятия решения о включении мероприятий в </a:t>
            </a:r>
            <a:r>
              <a:rPr lang="ru-RU" sz="1400" b="1" i="1" dirty="0">
                <a:latin typeface="Bookman Old Style" panose="02050604050505020204" pitchFamily="18" charset="0"/>
              </a:rPr>
              <a:t>План мероприятий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endParaRPr lang="ru-RU" sz="1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</a:t>
            </a:r>
            <a:r>
              <a:rPr lang="ru-RU" sz="1200" dirty="0">
                <a:latin typeface="Bookman Old Style" panose="02050604050505020204" pitchFamily="18" charset="0"/>
              </a:rPr>
              <a:t>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0192" y="1174104"/>
            <a:ext cx="2664296" cy="817959"/>
          </a:xfrm>
          <a:prstGeom prst="wedgeRoundRectCallout">
            <a:avLst>
              <a:gd name="adj1" fmla="val -97871"/>
              <a:gd name="adj2" fmla="val 22034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в течение </a:t>
            </a:r>
            <a:r>
              <a:rPr lang="ru-RU" sz="1600" b="1" dirty="0" smtClean="0">
                <a:latin typeface="Bookman Old Style" panose="02050604050505020204" pitchFamily="18" charset="0"/>
              </a:rPr>
              <a:t>10 дней 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со дня вынесения заключения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352" y="5157192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минимального и (или) оптимального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400" dirty="0" smtClean="0">
                <a:latin typeface="Bookman Old Style" panose="02050604050505020204" pitchFamily="18" charset="0"/>
              </a:rPr>
              <a:t>по приспособлению жилого помещения и общего имущества в многоквартирном доме, в котором проживает инвалид, </a:t>
            </a:r>
            <a:r>
              <a:rPr lang="ru-RU" sz="1200" dirty="0" smtClean="0">
                <a:latin typeface="Bookman Old Style" panose="02050604050505020204" pitchFamily="18" charset="0"/>
              </a:rPr>
              <a:t>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Правил, приведения общего имущества многоквартирного дома, в котором проживает инвалид, в соответствие с требованиями,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III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Правил (постановление № 649</a:t>
            </a:r>
            <a:r>
              <a:rPr lang="ru-RU" sz="1200" dirty="0" smtClean="0">
                <a:latin typeface="Bookman Old Style" panose="02050604050505020204" pitchFamily="18" charset="0"/>
              </a:rPr>
              <a:t>)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6" y="4653136"/>
            <a:ext cx="4110064" cy="222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32" y="2562002"/>
            <a:ext cx="2439581" cy="109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об отсутствии возможности приспособления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жилого помещения инвалида и общего имущества в многоквартирном доме, в котором проживает </a:t>
            </a:r>
            <a:r>
              <a:rPr lang="ru-RU" sz="1600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инвалид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8169" y="1484784"/>
            <a:ext cx="8352928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ЯВЛЯЕТСЯ ОСНОВАНИЕМ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для признания жилого помещения инвалида непригодным для проживания инвалида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latin typeface="Bookman Old Style" panose="02050604050505020204" pitchFamily="18" charset="0"/>
              </a:rPr>
              <a:t>в Порядке, установленном постановлением Правительства РФ </a:t>
            </a:r>
            <a:r>
              <a:rPr lang="ru-RU" sz="1200" dirty="0"/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от </a:t>
            </a:r>
            <a:r>
              <a:rPr lang="ru-RU" sz="1200" dirty="0" smtClean="0">
                <a:latin typeface="Bookman Old Style" panose="02050604050505020204" pitchFamily="18" charset="0"/>
              </a:rPr>
              <a:t>28.01.2006 № 47 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Положения о признании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реконструкции».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77" y="2733575"/>
            <a:ext cx="41044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Обращение инвалида в межведомственную комиссию органа местного самоуправления</a:t>
            </a:r>
          </a:p>
          <a:p>
            <a:pPr algn="ctr"/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483585"/>
            <a:ext cx="597666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Вынесение межведомственной комиссией решения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о признании жилых помещений </a:t>
            </a:r>
            <a:r>
              <a:rPr lang="ru-RU" sz="1400" dirty="0">
                <a:latin typeface="Bookman Old Style" panose="02050604050505020204" pitchFamily="18" charset="0"/>
              </a:rPr>
              <a:t>(комната, квартира) </a:t>
            </a:r>
            <a:r>
              <a:rPr lang="ru-RU" sz="1400" dirty="0" smtClean="0">
                <a:latin typeface="Bookman Old Style" panose="02050604050505020204" pitchFamily="18" charset="0"/>
              </a:rPr>
              <a:t>непригодными </a:t>
            </a:r>
            <a:r>
              <a:rPr lang="ru-RU" sz="1400" dirty="0">
                <a:latin typeface="Bookman Old Style" panose="02050604050505020204" pitchFamily="18" charset="0"/>
              </a:rPr>
              <a:t>для проживания граждан и членов их семей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(пункт 54 раздела </a:t>
            </a:r>
            <a:r>
              <a:rPr lang="en-US" sz="1400" i="1" dirty="0" smtClean="0">
                <a:latin typeface="Bookman Old Style" panose="02050604050505020204" pitchFamily="18" charset="0"/>
              </a:rPr>
              <a:t>IV</a:t>
            </a:r>
            <a:r>
              <a:rPr lang="ru-RU" sz="1400" i="1" dirty="0" smtClean="0">
                <a:latin typeface="Bookman Old Style" panose="02050604050505020204" pitchFamily="18" charset="0"/>
              </a:rPr>
              <a:t> постановления № 47)</a:t>
            </a:r>
            <a:endParaRPr lang="ru-RU" sz="1400" i="1" dirty="0">
              <a:latin typeface="Bookman Old Style" panose="02050604050505020204" pitchFamily="18" charset="0"/>
            </a:endParaRP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539" y="4577928"/>
            <a:ext cx="536284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Постановка на учет в качестве нуждающегося в жилом помещении,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предоставляемом органом местного самоуправления по месту жительства по договору социального найма</a:t>
            </a: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69" y="5661248"/>
            <a:ext cx="4608512" cy="1046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Обеспечение жилым помещением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по договору социального найма, приспособленным с учетом потребностей инвалида (в </a:t>
            </a:r>
            <a:r>
              <a:rPr lang="ru-RU" sz="1400" dirty="0">
                <a:latin typeface="Bookman Old Style" panose="02050604050505020204" pitchFamily="18" charset="0"/>
              </a:rPr>
              <a:t>соответствии </a:t>
            </a:r>
            <a:r>
              <a:rPr lang="ru-RU" sz="1400" dirty="0" smtClean="0">
                <a:latin typeface="Bookman Old Style" panose="02050604050505020204" pitchFamily="18" charset="0"/>
              </a:rPr>
              <a:t>с ИПРА)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статья 15 ЖИЛИЩНОГО КОДЕКСА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РФ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7847" y="3284984"/>
            <a:ext cx="8136904" cy="153233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Статья 15. </a:t>
            </a:r>
            <a:r>
              <a:rPr lang="ru-RU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Объекты </a:t>
            </a:r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жилищных прав</a:t>
            </a:r>
          </a:p>
          <a:p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Порядок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признания помещения жилым помещением и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требования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которым должно отвечать жилое помещение, в том числе по его приспособлению и приспособлению общего имущества в многоквартирном доме с учетом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потребностей инвалидов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устанавливаются Правительством РФ в соответствии с настоящим Кодексом, другими федеральными законами.</a:t>
            </a:r>
            <a:endParaRPr lang="ru-RU" sz="1400" u="sng" dirty="0">
              <a:solidFill>
                <a:schemeClr val="bg1"/>
              </a:solidFill>
              <a:latin typeface="Bookman Old Style" panose="02050604050505020204" pitchFamily="18" charset="0"/>
              <a:hlinkClick r:id="rId2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07847" y="1052736"/>
            <a:ext cx="6024394" cy="996908"/>
          </a:xfrm>
          <a:prstGeom prst="wedgeRoundRectCallout">
            <a:avLst>
              <a:gd name="adj1" fmla="val -33605"/>
              <a:gd name="adj2" fmla="val 226189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>
                <a:latin typeface="Bookman Old Style" panose="02050604050505020204" pitchFamily="18" charset="0"/>
              </a:rPr>
              <a:t>. Порядок признания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 утвержден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47</a:t>
            </a:r>
            <a: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71800" y="2132856"/>
            <a:ext cx="6097789" cy="768076"/>
          </a:xfrm>
          <a:prstGeom prst="wedgeRoundRectCallout">
            <a:avLst>
              <a:gd name="adj1" fmla="val 9695"/>
              <a:gd name="adj2" fmla="val 143935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atin typeface="Bookman Old Style" panose="02050604050505020204" pitchFamily="18" charset="0"/>
              </a:rPr>
              <a:t>II</a:t>
            </a:r>
            <a:r>
              <a:rPr lang="ru-RU" sz="1200" dirty="0">
                <a:latin typeface="Bookman Old Style" panose="02050604050505020204" pitchFamily="18" charset="0"/>
              </a:rPr>
              <a:t>. Требования, которым должно отвечать жилое </a:t>
            </a:r>
            <a:r>
              <a:rPr lang="ru-RU" sz="1200" dirty="0" smtClean="0">
                <a:latin typeface="Bookman Old Style" panose="02050604050505020204" pitchFamily="18" charset="0"/>
              </a:rPr>
              <a:t>помещение утверждены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47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15616" y="5445224"/>
            <a:ext cx="7585119" cy="1224136"/>
          </a:xfrm>
          <a:prstGeom prst="wedgeRoundRectCallout">
            <a:avLst>
              <a:gd name="adj1" fmla="val -41134"/>
              <a:gd name="adj2" fmla="val -139500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Bookman Old Style" panose="02050604050505020204" pitchFamily="18" charset="0"/>
              </a:rPr>
              <a:t>Правила</a:t>
            </a:r>
            <a:r>
              <a:rPr lang="ru-RU" sz="1400" dirty="0" smtClean="0">
                <a:latin typeface="Bookman Old Style" panose="02050604050505020204" pitchFamily="18" charset="0"/>
              </a:rPr>
              <a:t> обеспечения </a:t>
            </a:r>
            <a:r>
              <a:rPr lang="ru-RU" sz="1400" dirty="0">
                <a:latin typeface="Bookman Old Style" panose="02050604050505020204" pitchFamily="18" charset="0"/>
              </a:rPr>
              <a:t>условий доступности для инвалидов жилых помещений и общего имущества в многоквартирном </a:t>
            </a:r>
            <a:r>
              <a:rPr lang="ru-RU" sz="1400" dirty="0" smtClean="0">
                <a:latin typeface="Bookman Old Style" panose="02050604050505020204" pitchFamily="18" charset="0"/>
              </a:rPr>
              <a:t>доме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утверждены  постановлением </a:t>
            </a:r>
            <a:r>
              <a:rPr lang="ru-RU" sz="1400" b="1" i="1" dirty="0">
                <a:latin typeface="Bookman Old Style" panose="02050604050505020204" pitchFamily="18" charset="0"/>
              </a:rPr>
              <a:t>Правительства РФ от 09.07.2016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№ 649</a:t>
            </a:r>
            <a:r>
              <a:rPr lang="ru-RU" sz="1400" dirty="0" smtClean="0">
                <a:latin typeface="Bookman Old Style" panose="02050604050505020204" pitchFamily="18" charset="0"/>
              </a:rPr>
              <a:t> «О </a:t>
            </a:r>
            <a:r>
              <a:rPr lang="ru-RU" sz="1400" dirty="0">
                <a:latin typeface="Bookman Old Style" panose="02050604050505020204" pitchFamily="18" charset="0"/>
              </a:rPr>
              <a:t>мерах по приспособлению жилых помещений и общего имущества в многоквартирном доме с учетом потребностей </a:t>
            </a:r>
            <a:r>
              <a:rPr lang="ru-RU" sz="1400" dirty="0" smtClean="0">
                <a:latin typeface="Bookman Old Style" panose="02050604050505020204" pitchFamily="18" charset="0"/>
              </a:rPr>
              <a:t>инвалидов»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1906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BatangChe</vt:lpstr>
      <vt:lpstr>Bookman Old Style</vt:lpstr>
      <vt:lpstr>Calibri</vt:lpstr>
      <vt:lpstr>Wingdings</vt:lpstr>
      <vt:lpstr>Тема Office</vt:lpstr>
      <vt:lpstr>АЛГОРИТМ реализации постановления № 649</vt:lpstr>
      <vt:lpstr>АЛГОРИТМ реализации постановления № 649</vt:lpstr>
      <vt:lpstr>этапы работы комиссии</vt:lpstr>
      <vt:lpstr>Вывод о наличии технической возможности для приспособления жилого помещения инвалида и(или) общего имущества в многоквартирном доме</vt:lpstr>
      <vt:lpstr>В случае вывода об отсутствии технической возможности для приспособления жилого помещения инвалида и(или) общего имущества в многоквартирном доме без изменения существующих несущих и ограждающих конструкций многоквартирного дома (части дома) путем осуществления его реконструкции или капитального ремонта  </vt:lpstr>
      <vt:lpstr>По результатам проверки экономической целесообразности (нецелесообразности) реконструкции или капитального ремонта многоквартирного дома (части дома)  ПРИНИМАЕТСЯ РЕШЕНИЕ:</vt:lpstr>
      <vt:lpstr>ЗАКЛЮЧЕНИЕ о возможности приспособления  жилого помещения инвалида и общего имущества в многоквартирном доме, в котором проживает инвалид</vt:lpstr>
      <vt:lpstr>ЗАКЛЮЧЕНИЕ об отсутствии возможности приспособления  жилого помещения инвалида и общего имущества в многоквартирном доме, в котором проживает инвалид</vt:lpstr>
      <vt:lpstr>статья 15 ЖИЛИЩНОГО КОДЕКСА РФ</vt:lpstr>
      <vt:lpstr>Изменения в ЖИЛИЩНЫЙ КОДЕКС РФ</vt:lpstr>
      <vt:lpstr>Изменения в акты Правительства РФ</vt:lpstr>
      <vt:lpstr>Изменения в акты Правительства РФ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Перова Янина Владимировна</dc:creator>
  <cp:lastModifiedBy>VipNet Чемское</cp:lastModifiedBy>
  <cp:revision>118</cp:revision>
  <dcterms:created xsi:type="dcterms:W3CDTF">2018-11-22T04:15:37Z</dcterms:created>
  <dcterms:modified xsi:type="dcterms:W3CDTF">2021-10-26T02:48:13Z</dcterms:modified>
</cp:coreProperties>
</file>